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  <p:sldMasterId id="2147483684" r:id="rId2"/>
  </p:sldMasterIdLst>
  <p:notesMasterIdLst>
    <p:notesMasterId r:id="rId12"/>
  </p:notesMasterIdLst>
  <p:handoutMasterIdLst>
    <p:handoutMasterId r:id="rId13"/>
  </p:handoutMasterIdLst>
  <p:sldIdLst>
    <p:sldId id="298" r:id="rId3"/>
    <p:sldId id="306" r:id="rId4"/>
    <p:sldId id="299" r:id="rId5"/>
    <p:sldId id="295" r:id="rId6"/>
    <p:sldId id="308" r:id="rId7"/>
    <p:sldId id="309" r:id="rId8"/>
    <p:sldId id="303" r:id="rId9"/>
    <p:sldId id="305" r:id="rId10"/>
    <p:sldId id="265" r:id="rId11"/>
  </p:sldIdLst>
  <p:sldSz cx="9144000" cy="6858000" type="screen4x3"/>
  <p:notesSz cx="6400800" cy="8686800"/>
  <p:embeddedFontLst>
    <p:embeddedFont>
      <p:font typeface="Avenir Next Condensed" panose="020B0506020202090204" pitchFamily="34" charset="0"/>
      <p:regular r:id="rId14"/>
      <p:bold r:id="rId15"/>
    </p:embeddedFont>
    <p:embeddedFont>
      <p:font typeface="Avenir Next Condensed Demi Bold" panose="020B0706020202020204" pitchFamily="34" charset="0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Lucida Sans Unicode" panose="020B0602030504020204" pitchFamily="34" charset="0"/>
      <p:regular r:id="rId21"/>
    </p:embeddedFont>
    <p:embeddedFont>
      <p:font typeface="Segoe UI" panose="020B0502040204020203" pitchFamily="34" charset="0"/>
      <p:regular r:id="rId22"/>
      <p:bold r:id="rId23"/>
      <p:italic r:id="rId24"/>
      <p:boldItalic r:id="rId25"/>
    </p:embeddedFont>
    <p:embeddedFont>
      <p:font typeface="Tahoma" panose="020B0604030504040204" pitchFamily="34" charset="0"/>
      <p:regular r:id="rId26"/>
      <p:bold r:id="rId27"/>
    </p:embeddedFont>
    <p:embeddedFont>
      <p:font typeface="Verdana" panose="020B0604030504040204" pitchFamily="34" charset="0"/>
      <p:regular r:id="rId28"/>
      <p:bold r:id="rId29"/>
      <p:italic r:id="rId30"/>
      <p:boldItalic r:id="rId31"/>
    </p:embeddedFont>
    <p:embeddedFont>
      <p:font typeface="Wingdings 2" panose="05020102010507070707" pitchFamily="18" charset="2"/>
      <p:regular r:id="rId32"/>
    </p:embeddedFont>
    <p:embeddedFont>
      <p:font typeface="Wingdings 3" panose="05040102010807070707" pitchFamily="18" charset="2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son Eisenhut" initials="JE" lastIdx="1" clrIdx="0">
    <p:extLst>
      <p:ext uri="{19B8F6BF-5375-455C-9EA6-DF929625EA0E}">
        <p15:presenceInfo xmlns:p15="http://schemas.microsoft.com/office/powerpoint/2012/main" userId="Jason Eisenhu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3434"/>
    <a:srgbClr val="8A2922"/>
    <a:srgbClr val="A8332A"/>
    <a:srgbClr val="BD392F"/>
    <a:srgbClr val="B07BD7"/>
    <a:srgbClr val="004D86"/>
    <a:srgbClr val="0070C0"/>
    <a:srgbClr val="1EA185"/>
    <a:srgbClr val="F29B26"/>
    <a:srgbClr val="1923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69357" autoAdjust="0"/>
  </p:normalViewPr>
  <p:slideViewPr>
    <p:cSldViewPr>
      <p:cViewPr varScale="1">
        <p:scale>
          <a:sx n="114" d="100"/>
          <a:sy n="114" d="100"/>
        </p:scale>
        <p:origin x="112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774260" cy="434637"/>
          </a:xfrm>
          <a:prstGeom prst="rect">
            <a:avLst/>
          </a:prstGeom>
        </p:spPr>
        <p:txBody>
          <a:bodyPr vert="horz" lIns="84578" tIns="42289" rIns="84578" bIns="42289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25092" y="1"/>
            <a:ext cx="2774260" cy="434637"/>
          </a:xfrm>
          <a:prstGeom prst="rect">
            <a:avLst/>
          </a:prstGeom>
        </p:spPr>
        <p:txBody>
          <a:bodyPr vert="horz" lIns="84578" tIns="42289" rIns="84578" bIns="42289" rtlCol="0"/>
          <a:lstStyle>
            <a:lvl1pPr algn="r">
              <a:defRPr sz="1100"/>
            </a:lvl1pPr>
          </a:lstStyle>
          <a:p>
            <a:fld id="{E188390E-7466-49DA-8E8C-784CA53349EB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250680"/>
            <a:ext cx="2774260" cy="434637"/>
          </a:xfrm>
          <a:prstGeom prst="rect">
            <a:avLst/>
          </a:prstGeom>
        </p:spPr>
        <p:txBody>
          <a:bodyPr vert="horz" lIns="84578" tIns="42289" rIns="84578" bIns="42289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625092" y="8250680"/>
            <a:ext cx="2774260" cy="434637"/>
          </a:xfrm>
          <a:prstGeom prst="rect">
            <a:avLst/>
          </a:prstGeom>
        </p:spPr>
        <p:txBody>
          <a:bodyPr vert="horz" lIns="84578" tIns="42289" rIns="84578" bIns="42289" rtlCol="0" anchor="b"/>
          <a:lstStyle>
            <a:lvl1pPr algn="r">
              <a:defRPr sz="1100"/>
            </a:lvl1pPr>
          </a:lstStyle>
          <a:p>
            <a:fld id="{53414B76-C280-4263-AD9E-C4E18E86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81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680" cy="434340"/>
          </a:xfrm>
          <a:prstGeom prst="rect">
            <a:avLst/>
          </a:prstGeom>
        </p:spPr>
        <p:txBody>
          <a:bodyPr vert="horz" lIns="86185" tIns="43093" rIns="86185" bIns="43093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25639" y="0"/>
            <a:ext cx="2773680" cy="434340"/>
          </a:xfrm>
          <a:prstGeom prst="rect">
            <a:avLst/>
          </a:prstGeom>
        </p:spPr>
        <p:txBody>
          <a:bodyPr vert="horz" lIns="86185" tIns="43093" rIns="86185" bIns="43093" rtlCol="0"/>
          <a:lstStyle>
            <a:lvl1pPr algn="r">
              <a:defRPr sz="1100"/>
            </a:lvl1pPr>
          </a:lstStyle>
          <a:p>
            <a:fld id="{A0EE7029-2627-4483-9379-2841414B6C5F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50875"/>
            <a:ext cx="43434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185" tIns="43093" rIns="86185" bIns="4309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</p:spPr>
        <p:txBody>
          <a:bodyPr vert="horz" lIns="86185" tIns="43093" rIns="86185" bIns="4309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953"/>
            <a:ext cx="2773680" cy="434340"/>
          </a:xfrm>
          <a:prstGeom prst="rect">
            <a:avLst/>
          </a:prstGeom>
        </p:spPr>
        <p:txBody>
          <a:bodyPr vert="horz" lIns="86185" tIns="43093" rIns="86185" bIns="43093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5639" y="8250953"/>
            <a:ext cx="2773680" cy="434340"/>
          </a:xfrm>
          <a:prstGeom prst="rect">
            <a:avLst/>
          </a:prstGeom>
        </p:spPr>
        <p:txBody>
          <a:bodyPr vert="horz" lIns="86185" tIns="43093" rIns="86185" bIns="43093" rtlCol="0" anchor="b"/>
          <a:lstStyle>
            <a:lvl1pPr algn="r">
              <a:defRPr sz="1100"/>
            </a:lvl1pPr>
          </a:lstStyle>
          <a:p>
            <a:fld id="{B8FB9E65-64E2-49A1-A052-8DCCFBAF6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76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Hello everyone and welcome to today’s webinar training on Controlling Healthcare Costs.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My name is Jason Eisenhut and I work in the human resources department at Employco.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provide outsourced payroll, human resources and benefits services to a variety of small and mid-size employers.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Today’s training will likely take about 25 minutes depending on how many questions we get at the end of the webinar.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Ok, let’s get started.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D5B8A-58F3-471B-BD2C-9A1CB69C37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77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D5B8A-58F3-471B-BD2C-9A1CB69C37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77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D5B8A-58F3-471B-BD2C-9A1CB69C37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77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D5B8A-58F3-471B-BD2C-9A1CB69C37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D5B8A-58F3-471B-BD2C-9A1CB69C37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9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D5B8A-58F3-471B-BD2C-9A1CB69C37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13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 the next couple minutes, we’ll look at 4 examples of interview questions.  At the end of each of the 4 video clips, we’ll wait for several seconds for you to guess if the interview question is legal or illegal.</a:t>
            </a:r>
          </a:p>
          <a:p>
            <a:endParaRPr lang="en-US" dirty="0"/>
          </a:p>
          <a:p>
            <a:r>
              <a:rPr lang="en-US" dirty="0"/>
              <a:t>Let’s start with the first interview example.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D5B8A-58F3-471B-BD2C-9A1CB69C37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78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D5B8A-58F3-471B-BD2C-9A1CB69C37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11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That concludes today’s webinar.  At this time, we’ll open it up for any questions.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If you don’t have any questions at this point or think of a question later, please feel free to contact me using the phone number or email address shown on the screen.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Thank you everyone.  </a:t>
            </a:r>
            <a:r>
              <a:rPr lang="en-US"/>
              <a:t>Good bye.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B9E65-64E2-49A1-A052-8DCCFBAF63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69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1BFE-5A5E-4C25-A051-62EAD3CBDEE1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BBAC-0FB5-46F0-9B28-DFA09A1B2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96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1BFE-5A5E-4C25-A051-62EAD3CBDEE1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BBAC-0FB5-46F0-9B28-DFA09A1B2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71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1BFE-5A5E-4C25-A051-62EAD3CBDEE1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BBAC-0FB5-46F0-9B28-DFA09A1B2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29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8D7E675-AFA6-42D6-94AB-3A53D201A9B7}" type="datetime1">
              <a:rPr lang="en-US" smtClean="0"/>
              <a:pPr/>
              <a:t>9/7/2018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046240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B5640D2-E9CB-452A-AEEC-8110D06DC5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86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37C3-4684-4613-9E6B-4BCF62F460CC}" type="datetime1">
              <a:rPr lang="en-US" smtClean="0">
                <a:solidFill>
                  <a:prstClr val="black"/>
                </a:solidFill>
              </a:rPr>
              <a:pPr/>
              <a:t>9/7/2018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40D2-E9CB-452A-AEEC-8110D06DC58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2350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7FA2F-2C1B-4FDA-B86B-A4EE8CECA1D0}" type="datetime1">
              <a:rPr lang="en-US" smtClean="0">
                <a:solidFill>
                  <a:prstClr val="white"/>
                </a:solidFill>
              </a:rPr>
              <a:pPr/>
              <a:t>9/7/2018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40D2-E9CB-452A-AEEC-8110D06DC58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70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573F-B38C-4975-8AB3-990FA4E31AD0}" type="datetime1">
              <a:rPr lang="en-US" smtClean="0">
                <a:solidFill>
                  <a:prstClr val="white"/>
                </a:solidFill>
              </a:rPr>
              <a:pPr/>
              <a:t>9/7/2018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40D2-E9CB-452A-AEEC-8110D06DC58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2355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4B0BF-AE62-4062-A92A-FBC0739784CD}" type="datetime1">
              <a:rPr lang="en-US" smtClean="0">
                <a:solidFill>
                  <a:prstClr val="black"/>
                </a:solidFill>
              </a:rPr>
              <a:pPr/>
              <a:t>9/7/2018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40D2-E9CB-452A-AEEC-8110D06DC58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246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4303-10A9-4CC6-B0F1-1DC43A6132A2}" type="datetime1">
              <a:rPr lang="en-US" smtClean="0">
                <a:solidFill>
                  <a:prstClr val="white"/>
                </a:solidFill>
              </a:rPr>
              <a:pPr/>
              <a:t>9/7/2018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40D2-E9CB-452A-AEEC-8110D06DC58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14160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CD207-FBDB-4392-A29E-3F6C5B382728}" type="datetime1">
              <a:rPr lang="en-US" smtClean="0">
                <a:solidFill>
                  <a:prstClr val="black"/>
                </a:solidFill>
              </a:rPr>
              <a:pPr/>
              <a:t>9/7/2018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40D2-E9CB-452A-AEEC-8110D06DC58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949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6C5881F1-783E-4A2E-A7BB-FE6E37EF2859}" type="datetime1">
              <a:rPr lang="en-US" smtClean="0">
                <a:solidFill>
                  <a:prstClr val="black"/>
                </a:solidFill>
              </a:rPr>
              <a:pPr/>
              <a:t>9/7/2018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40D2-E9CB-452A-AEEC-8110D06DC58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857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1BFE-5A5E-4C25-A051-62EAD3CBDEE1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BBAC-0FB5-46F0-9B28-DFA09A1B2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1073D8F-A281-4870-AFE1-24F810D073FA}" type="datetime1">
              <a:rPr lang="en-US" smtClean="0">
                <a:solidFill>
                  <a:prstClr val="white"/>
                </a:solidFill>
              </a:rPr>
              <a:pPr/>
              <a:t>9/7/2018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B5640D2-E9CB-452A-AEEC-8110D06DC58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177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C4615-3E93-4EC6-BB69-C7731605E7D7}" type="datetime1">
              <a:rPr lang="en-US" smtClean="0">
                <a:solidFill>
                  <a:prstClr val="black"/>
                </a:solidFill>
              </a:rPr>
              <a:pPr/>
              <a:t>9/7/2018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40D2-E9CB-452A-AEEC-8110D06DC58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526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9B18A-2372-4171-80B8-EA36EC8FAC25}" type="datetime1">
              <a:rPr lang="en-US" smtClean="0">
                <a:solidFill>
                  <a:prstClr val="black"/>
                </a:solidFill>
              </a:rPr>
              <a:pPr/>
              <a:t>9/7/2018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40D2-E9CB-452A-AEEC-8110D06DC58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89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1BFE-5A5E-4C25-A051-62EAD3CBDEE1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BBAC-0FB5-46F0-9B28-DFA09A1B2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81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1BFE-5A5E-4C25-A051-62EAD3CBDEE1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BBAC-0FB5-46F0-9B28-DFA09A1B2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5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1BFE-5A5E-4C25-A051-62EAD3CBDEE1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BBAC-0FB5-46F0-9B28-DFA09A1B2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91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1BFE-5A5E-4C25-A051-62EAD3CBDEE1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BBAC-0FB5-46F0-9B28-DFA09A1B2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60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1BFE-5A5E-4C25-A051-62EAD3CBDEE1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BBAC-0FB5-46F0-9B28-DFA09A1B2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27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1BFE-5A5E-4C25-A051-62EAD3CBDEE1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BBAC-0FB5-46F0-9B28-DFA09A1B2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81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1BFE-5A5E-4C25-A051-62EAD3CBDEE1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DBBAC-0FB5-46F0-9B28-DFA09A1B2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0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7000" t="85000" r="-10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C1BFE-5A5E-4C25-A051-62EAD3CBDEE1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DBBAC-0FB5-46F0-9B28-DFA09A1B2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1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6FF8979-9444-451A-ACC5-41FE3FC8C22E}" type="datetime1">
              <a:rPr lang="en-US" smtClean="0">
                <a:solidFill>
                  <a:prstClr val="black"/>
                </a:solidFill>
              </a:rPr>
              <a:pPr/>
              <a:t>9/7/2018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B5640D2-E9CB-452A-AEEC-8110D06DC58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251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Approved Logos\Employco\white.cmyk\Employco.white.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143" y="6400800"/>
            <a:ext cx="1448261" cy="35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726124-481C-49DB-B3A6-7E695AB59F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8"/>
          <a:stretch/>
        </p:blipFill>
        <p:spPr>
          <a:xfrm>
            <a:off x="0" y="0"/>
            <a:ext cx="91440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61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667D85-6AA8-4A86-894D-2A99B5968FCD}"/>
              </a:ext>
            </a:extLst>
          </p:cNvPr>
          <p:cNvSpPr>
            <a:spLocks/>
          </p:cNvSpPr>
          <p:nvPr/>
        </p:nvSpPr>
        <p:spPr>
          <a:xfrm>
            <a:off x="0" y="0"/>
            <a:ext cx="9144000" cy="586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:\Approved Logos\Employco\white.cmyk\Employco.white.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143" y="6400800"/>
            <a:ext cx="1448261" cy="35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1"/>
          <p:cNvSpPr txBox="1">
            <a:spLocks/>
          </p:cNvSpPr>
          <p:nvPr/>
        </p:nvSpPr>
        <p:spPr>
          <a:xfrm>
            <a:off x="304798" y="119659"/>
            <a:ext cx="8534400" cy="870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None/>
            </a:pPr>
            <a:r>
              <a:rPr lang="en-US" sz="3600" b="1" cap="all" dirty="0">
                <a:solidFill>
                  <a:srgbClr val="03633E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Topics for today’s session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31349CF-82E5-451F-81A3-207D32DFAC70}"/>
              </a:ext>
            </a:extLst>
          </p:cNvPr>
          <p:cNvCxnSpPr>
            <a:cxnSpLocks/>
          </p:cNvCxnSpPr>
          <p:nvPr/>
        </p:nvCxnSpPr>
        <p:spPr>
          <a:xfrm>
            <a:off x="495300" y="914400"/>
            <a:ext cx="8153400" cy="0"/>
          </a:xfrm>
          <a:prstGeom prst="line">
            <a:avLst/>
          </a:prstGeom>
          <a:ln w="28575">
            <a:solidFill>
              <a:srgbClr val="0363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2864B1A-99FF-4EF0-B454-D291AE474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610600" cy="2286000"/>
          </a:xfrm>
        </p:spPr>
        <p:txBody>
          <a:bodyPr>
            <a:noAutofit/>
          </a:bodyPr>
          <a:lstStyle/>
          <a:p>
            <a:pPr>
              <a:spcBef>
                <a:spcPts val="800"/>
              </a:spcBef>
              <a:spcAft>
                <a:spcPts val="400"/>
              </a:spcAft>
            </a:pPr>
            <a:r>
              <a:rPr lang="en-US" sz="2800" i="1" dirty="0">
                <a:solidFill>
                  <a:srgbClr val="34343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Healthcare cost trends</a:t>
            </a:r>
          </a:p>
          <a:p>
            <a:pPr>
              <a:spcBef>
                <a:spcPts val="800"/>
              </a:spcBef>
              <a:spcAft>
                <a:spcPts val="400"/>
              </a:spcAft>
            </a:pPr>
            <a:r>
              <a:rPr lang="en-US" sz="2800" i="1" dirty="0">
                <a:solidFill>
                  <a:srgbClr val="34343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Reasons behind medical plan premium increases</a:t>
            </a:r>
          </a:p>
          <a:p>
            <a:pPr>
              <a:spcBef>
                <a:spcPts val="800"/>
              </a:spcBef>
              <a:spcAft>
                <a:spcPts val="400"/>
              </a:spcAft>
            </a:pPr>
            <a:r>
              <a:rPr lang="en-US" sz="2800" i="1" dirty="0">
                <a:solidFill>
                  <a:srgbClr val="34343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Strategies to control costs</a:t>
            </a:r>
          </a:p>
          <a:p>
            <a:pPr>
              <a:spcBef>
                <a:spcPts val="800"/>
              </a:spcBef>
              <a:spcAft>
                <a:spcPts val="400"/>
              </a:spcAft>
            </a:pPr>
            <a:r>
              <a:rPr lang="en-US" sz="2800" i="1" dirty="0">
                <a:solidFill>
                  <a:srgbClr val="34343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Open enrollment tips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0C8C54-95EE-4AA1-9E92-076120DC5E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0"/>
          <a:stretch/>
        </p:blipFill>
        <p:spPr>
          <a:xfrm>
            <a:off x="-3" y="3581396"/>
            <a:ext cx="9144003" cy="228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22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667D85-6AA8-4A86-894D-2A99B5968FCD}"/>
              </a:ext>
            </a:extLst>
          </p:cNvPr>
          <p:cNvSpPr>
            <a:spLocks/>
          </p:cNvSpPr>
          <p:nvPr/>
        </p:nvSpPr>
        <p:spPr>
          <a:xfrm>
            <a:off x="0" y="0"/>
            <a:ext cx="9144000" cy="586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:\Approved Logos\Employco\white.cmyk\Employco.white.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143" y="6400800"/>
            <a:ext cx="1448261" cy="35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7732E19B-BBEE-4C83-9B69-6CB53EF36FDE}"/>
              </a:ext>
            </a:extLst>
          </p:cNvPr>
          <p:cNvSpPr txBox="1">
            <a:spLocks/>
          </p:cNvSpPr>
          <p:nvPr/>
        </p:nvSpPr>
        <p:spPr>
          <a:xfrm>
            <a:off x="304798" y="119659"/>
            <a:ext cx="8534400" cy="870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None/>
            </a:pPr>
            <a:r>
              <a:rPr lang="en-US" sz="3600" b="1" cap="all" dirty="0">
                <a:solidFill>
                  <a:srgbClr val="03633E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HEALTHCARE COST TRENDS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0361A9-0F29-43B4-9D40-C59B67E16ED4}"/>
              </a:ext>
            </a:extLst>
          </p:cNvPr>
          <p:cNvCxnSpPr>
            <a:cxnSpLocks/>
          </p:cNvCxnSpPr>
          <p:nvPr/>
        </p:nvCxnSpPr>
        <p:spPr>
          <a:xfrm>
            <a:off x="495300" y="914400"/>
            <a:ext cx="8153400" cy="0"/>
          </a:xfrm>
          <a:prstGeom prst="line">
            <a:avLst/>
          </a:prstGeom>
          <a:ln w="28575">
            <a:solidFill>
              <a:srgbClr val="0363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491EFA1-20EE-41A8-9C44-87091A0730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8" y="1174811"/>
            <a:ext cx="8382000" cy="450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88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667D85-6AA8-4A86-894D-2A99B5968FCD}"/>
              </a:ext>
            </a:extLst>
          </p:cNvPr>
          <p:cNvSpPr>
            <a:spLocks/>
          </p:cNvSpPr>
          <p:nvPr/>
        </p:nvSpPr>
        <p:spPr>
          <a:xfrm>
            <a:off x="0" y="0"/>
            <a:ext cx="9144000" cy="586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:\Approved Logos\Employco\white.cmyk\Employco.white.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143" y="6400800"/>
            <a:ext cx="1448261" cy="35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1"/>
          <p:cNvSpPr txBox="1">
            <a:spLocks/>
          </p:cNvSpPr>
          <p:nvPr/>
        </p:nvSpPr>
        <p:spPr>
          <a:xfrm>
            <a:off x="304800" y="212361"/>
            <a:ext cx="8534400" cy="1159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None/>
            </a:pPr>
            <a:r>
              <a:rPr lang="en-US" sz="3600" b="1" cap="all" dirty="0">
                <a:solidFill>
                  <a:srgbClr val="0363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Reasons behind medical </a:t>
            </a:r>
            <a:br>
              <a:rPr lang="en-US" sz="3600" b="1" cap="all" dirty="0">
                <a:solidFill>
                  <a:srgbClr val="0363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600" b="1" cap="all" dirty="0">
                <a:solidFill>
                  <a:srgbClr val="03633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PLAN premium increases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31349CF-82E5-451F-81A3-207D32DFAC70}"/>
              </a:ext>
            </a:extLst>
          </p:cNvPr>
          <p:cNvCxnSpPr>
            <a:cxnSpLocks/>
          </p:cNvCxnSpPr>
          <p:nvPr/>
        </p:nvCxnSpPr>
        <p:spPr>
          <a:xfrm>
            <a:off x="495300" y="1371600"/>
            <a:ext cx="8153400" cy="0"/>
          </a:xfrm>
          <a:prstGeom prst="line">
            <a:avLst/>
          </a:prstGeom>
          <a:ln w="28575">
            <a:solidFill>
              <a:srgbClr val="0363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477CFB-E3C5-4956-8F4F-9D51CA338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00207"/>
            <a:ext cx="4495800" cy="190499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US" sz="2700" i="1" dirty="0">
                <a:latin typeface="Segoe UI" panose="020B0502040204020203" pitchFamily="34" charset="0"/>
                <a:cs typeface="Segoe UI" panose="020B0502040204020203" pitchFamily="34" charset="0"/>
              </a:rPr>
              <a:t>Normal inflation</a:t>
            </a:r>
          </a:p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US" sz="2700" i="1" dirty="0">
                <a:latin typeface="Segoe UI" panose="020B0502040204020203" pitchFamily="34" charset="0"/>
                <a:cs typeface="Segoe UI" panose="020B0502040204020203" pitchFamily="34" charset="0"/>
              </a:rPr>
              <a:t>Increased Rx costs</a:t>
            </a:r>
          </a:p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en-US" sz="2700" i="1" dirty="0">
                <a:latin typeface="Segoe UI" panose="020B0502040204020203" pitchFamily="34" charset="0"/>
                <a:cs typeface="Segoe UI" panose="020B0502040204020203" pitchFamily="34" charset="0"/>
              </a:rPr>
              <a:t>Demographics and health</a:t>
            </a:r>
          </a:p>
        </p:txBody>
      </p:sp>
      <p:pic>
        <p:nvPicPr>
          <p:cNvPr id="10" name="Picture 4" descr="Image result for stethoscope calculator">
            <a:extLst>
              <a:ext uri="{FF2B5EF4-FFF2-40B4-BE49-F238E27FC236}">
                <a16:creationId xmlns:a16="http://schemas.microsoft.com/office/drawing/2014/main" id="{C763245A-529C-4682-8874-84F16C067E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50000"/>
          <a:stretch/>
        </p:blipFill>
        <p:spPr bwMode="auto">
          <a:xfrm>
            <a:off x="0" y="3505200"/>
            <a:ext cx="9144000" cy="23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002C4DC-F24F-41E0-B325-E078AA571314}"/>
              </a:ext>
            </a:extLst>
          </p:cNvPr>
          <p:cNvSpPr txBox="1">
            <a:spLocks/>
          </p:cNvSpPr>
          <p:nvPr/>
        </p:nvSpPr>
        <p:spPr>
          <a:xfrm>
            <a:off x="4724400" y="1600207"/>
            <a:ext cx="4495800" cy="20573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2700" i="1" dirty="0">
                <a:latin typeface="Segoe UI" panose="020B0502040204020203" pitchFamily="34" charset="0"/>
                <a:cs typeface="Segoe UI" panose="020B0502040204020203" pitchFamily="34" charset="0"/>
              </a:rPr>
              <a:t>Government regulation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2700" i="1" dirty="0">
                <a:latin typeface="Segoe UI" panose="020B0502040204020203" pitchFamily="34" charset="0"/>
                <a:cs typeface="Segoe UI" panose="020B0502040204020203" pitchFamily="34" charset="0"/>
              </a:rPr>
              <a:t>Consumer demand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2700" i="1" dirty="0">
                <a:latin typeface="Segoe UI" panose="020B0502040204020203" pitchFamily="34" charset="0"/>
                <a:cs typeface="Segoe UI" panose="020B0502040204020203" pitchFamily="34" charset="0"/>
              </a:rPr>
              <a:t>New medical technology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498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667D85-6AA8-4A86-894D-2A99B5968FCD}"/>
              </a:ext>
            </a:extLst>
          </p:cNvPr>
          <p:cNvSpPr>
            <a:spLocks/>
          </p:cNvSpPr>
          <p:nvPr/>
        </p:nvSpPr>
        <p:spPr>
          <a:xfrm>
            <a:off x="0" y="0"/>
            <a:ext cx="9144000" cy="586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:\Approved Logos\Employco\white.cmyk\Employco.white.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143" y="6400800"/>
            <a:ext cx="1448261" cy="35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808BC4-72E0-4DC7-8012-18C17D061121}"/>
              </a:ext>
            </a:extLst>
          </p:cNvPr>
          <p:cNvSpPr txBox="1">
            <a:spLocks/>
          </p:cNvSpPr>
          <p:nvPr/>
        </p:nvSpPr>
        <p:spPr>
          <a:xfrm>
            <a:off x="1981200" y="1295400"/>
            <a:ext cx="6705600" cy="3330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300"/>
              </a:spcBef>
              <a:spcAft>
                <a:spcPts val="800"/>
              </a:spcAft>
            </a:pPr>
            <a:r>
              <a:rPr lang="en-US" sz="2700" i="1" dirty="0">
                <a:latin typeface="Segoe UI" panose="020B0502040204020203" pitchFamily="34" charset="0"/>
                <a:cs typeface="Segoe UI" panose="020B0502040204020203" pitchFamily="34" charset="0"/>
              </a:rPr>
              <a:t>Premium shift to employees</a:t>
            </a:r>
          </a:p>
          <a:p>
            <a:pPr>
              <a:spcBef>
                <a:spcPts val="1300"/>
              </a:spcBef>
              <a:spcAft>
                <a:spcPts val="800"/>
              </a:spcAft>
            </a:pPr>
            <a:r>
              <a:rPr lang="en-US" sz="2700" i="1" dirty="0">
                <a:latin typeface="Segoe UI" panose="020B0502040204020203" pitchFamily="34" charset="0"/>
                <a:cs typeface="Segoe UI" panose="020B0502040204020203" pitchFamily="34" charset="0"/>
              </a:rPr>
              <a:t>Claim cost share shift to employees</a:t>
            </a:r>
          </a:p>
          <a:p>
            <a:pPr>
              <a:spcBef>
                <a:spcPts val="1300"/>
              </a:spcBef>
              <a:spcAft>
                <a:spcPts val="800"/>
              </a:spcAft>
            </a:pPr>
            <a:r>
              <a:rPr lang="en-US" sz="2700" i="1" dirty="0">
                <a:latin typeface="Segoe UI" panose="020B0502040204020203" pitchFamily="34" charset="0"/>
                <a:cs typeface="Segoe UI" panose="020B0502040204020203" pitchFamily="34" charset="0"/>
              </a:rPr>
              <a:t>Consumer Directed Health Plan (CDHP)</a:t>
            </a:r>
          </a:p>
          <a:p>
            <a:pPr>
              <a:spcBef>
                <a:spcPts val="1300"/>
              </a:spcBef>
              <a:spcAft>
                <a:spcPts val="800"/>
              </a:spcAft>
            </a:pPr>
            <a:r>
              <a:rPr lang="en-US" sz="2700" i="1" dirty="0">
                <a:latin typeface="Segoe UI" panose="020B0502040204020203" pitchFamily="34" charset="0"/>
                <a:cs typeface="Segoe UI" panose="020B0502040204020203" pitchFamily="34" charset="0"/>
              </a:rPr>
              <a:t>Wellness programs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E41DBC84-E617-4754-BB6D-747D5BD9EA23}"/>
              </a:ext>
            </a:extLst>
          </p:cNvPr>
          <p:cNvSpPr txBox="1">
            <a:spLocks/>
          </p:cNvSpPr>
          <p:nvPr/>
        </p:nvSpPr>
        <p:spPr>
          <a:xfrm>
            <a:off x="304798" y="119659"/>
            <a:ext cx="8534400" cy="870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None/>
            </a:pPr>
            <a:r>
              <a:rPr lang="en-US" sz="3600" b="1" cap="all" dirty="0">
                <a:solidFill>
                  <a:srgbClr val="03633E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COST CONTROL STRATEGIES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244B1C-3ABD-41B5-907B-5EA0C161BC30}"/>
              </a:ext>
            </a:extLst>
          </p:cNvPr>
          <p:cNvCxnSpPr>
            <a:cxnSpLocks/>
          </p:cNvCxnSpPr>
          <p:nvPr/>
        </p:nvCxnSpPr>
        <p:spPr>
          <a:xfrm>
            <a:off x="495300" y="914400"/>
            <a:ext cx="8153400" cy="0"/>
          </a:xfrm>
          <a:prstGeom prst="line">
            <a:avLst/>
          </a:prstGeom>
          <a:ln w="28575">
            <a:solidFill>
              <a:srgbClr val="0363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E5535D1-8E67-4702-9524-B7D714B45B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667000"/>
            <a:ext cx="4429350" cy="307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31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667D85-6AA8-4A86-894D-2A99B5968FCD}"/>
              </a:ext>
            </a:extLst>
          </p:cNvPr>
          <p:cNvSpPr>
            <a:spLocks/>
          </p:cNvSpPr>
          <p:nvPr/>
        </p:nvSpPr>
        <p:spPr>
          <a:xfrm>
            <a:off x="0" y="0"/>
            <a:ext cx="9144000" cy="586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:\Approved Logos\Employco\white.cmyk\Employco.white.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143" y="6400800"/>
            <a:ext cx="1448261" cy="35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070B45D-C8EB-4EEA-BA30-E064601729CB}"/>
              </a:ext>
            </a:extLst>
          </p:cNvPr>
          <p:cNvSpPr txBox="1">
            <a:spLocks/>
          </p:cNvSpPr>
          <p:nvPr/>
        </p:nvSpPr>
        <p:spPr>
          <a:xfrm>
            <a:off x="457200" y="1189511"/>
            <a:ext cx="6569004" cy="3992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300"/>
              </a:spcBef>
              <a:spcAft>
                <a:spcPts val="700"/>
              </a:spcAft>
            </a:pPr>
            <a:r>
              <a:rPr lang="en-US" sz="2800" i="1" dirty="0">
                <a:latin typeface="Segoe UI" panose="020B0502040204020203" pitchFamily="34" charset="0"/>
                <a:cs typeface="Segoe UI" panose="020B0502040204020203" pitchFamily="34" charset="0"/>
              </a:rPr>
              <a:t>Spousal surcharge</a:t>
            </a:r>
          </a:p>
          <a:p>
            <a:pPr>
              <a:spcBef>
                <a:spcPts val="1300"/>
              </a:spcBef>
              <a:spcAft>
                <a:spcPts val="700"/>
              </a:spcAft>
            </a:pPr>
            <a:r>
              <a:rPr lang="en-US" sz="2800" i="1" dirty="0">
                <a:latin typeface="Segoe UI" panose="020B0502040204020203" pitchFamily="34" charset="0"/>
                <a:cs typeface="Segoe UI" panose="020B0502040204020203" pitchFamily="34" charset="0"/>
              </a:rPr>
              <a:t>Dependent eligibility audit</a:t>
            </a:r>
          </a:p>
          <a:p>
            <a:pPr>
              <a:spcBef>
                <a:spcPts val="1300"/>
              </a:spcBef>
              <a:spcAft>
                <a:spcPts val="700"/>
              </a:spcAft>
            </a:pPr>
            <a:r>
              <a:rPr lang="en-US" sz="2800" i="1" dirty="0">
                <a:latin typeface="Segoe UI" panose="020B0502040204020203" pitchFamily="34" charset="0"/>
                <a:cs typeface="Segoe UI" panose="020B0502040204020203" pitchFamily="34" charset="0"/>
              </a:rPr>
              <a:t>Telehealth or virtual office visit</a:t>
            </a:r>
          </a:p>
          <a:p>
            <a:pPr>
              <a:spcBef>
                <a:spcPts val="1300"/>
              </a:spcBef>
              <a:spcAft>
                <a:spcPts val="700"/>
              </a:spcAft>
            </a:pPr>
            <a:r>
              <a:rPr lang="en-US" sz="2800" i="1" dirty="0">
                <a:latin typeface="Segoe UI" panose="020B0502040204020203" pitchFamily="34" charset="0"/>
                <a:cs typeface="Segoe UI" panose="020B0502040204020203" pitchFamily="34" charset="0"/>
              </a:rPr>
              <a:t>Member education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08482742-A133-4DAF-B7ED-DBFE55627CE8}"/>
              </a:ext>
            </a:extLst>
          </p:cNvPr>
          <p:cNvSpPr txBox="1">
            <a:spLocks/>
          </p:cNvSpPr>
          <p:nvPr/>
        </p:nvSpPr>
        <p:spPr>
          <a:xfrm>
            <a:off x="304798" y="119659"/>
            <a:ext cx="8534400" cy="870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None/>
            </a:pPr>
            <a:r>
              <a:rPr lang="en-US" sz="3600" b="1" cap="all" dirty="0">
                <a:solidFill>
                  <a:srgbClr val="03633E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COST CONTROL STRATEGIES (CON’T)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402CABD-417D-4FE2-B613-1FE02DA33594}"/>
              </a:ext>
            </a:extLst>
          </p:cNvPr>
          <p:cNvCxnSpPr>
            <a:cxnSpLocks/>
          </p:cNvCxnSpPr>
          <p:nvPr/>
        </p:nvCxnSpPr>
        <p:spPr>
          <a:xfrm>
            <a:off x="495300" y="914400"/>
            <a:ext cx="8153400" cy="0"/>
          </a:xfrm>
          <a:prstGeom prst="line">
            <a:avLst/>
          </a:prstGeom>
          <a:ln w="28575">
            <a:solidFill>
              <a:srgbClr val="0363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22AD1C6-95A1-49EA-A88B-5F05B6AB3E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545" y="1219200"/>
            <a:ext cx="2955705" cy="46481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FDB258-DA9C-4F44-8E27-3BF7A41EE8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962400"/>
            <a:ext cx="3685050" cy="170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13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667D85-6AA8-4A86-894D-2A99B5968FCD}"/>
              </a:ext>
            </a:extLst>
          </p:cNvPr>
          <p:cNvSpPr>
            <a:spLocks/>
          </p:cNvSpPr>
          <p:nvPr/>
        </p:nvSpPr>
        <p:spPr>
          <a:xfrm>
            <a:off x="0" y="-5179"/>
            <a:ext cx="9144000" cy="586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:\Approved Logos\Employco\white.cmyk\Employco.white.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143" y="6400800"/>
            <a:ext cx="1448261" cy="35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CCF815EC-2329-48CE-9633-D86C4CE43610}"/>
              </a:ext>
            </a:extLst>
          </p:cNvPr>
          <p:cNvSpPr txBox="1">
            <a:spLocks/>
          </p:cNvSpPr>
          <p:nvPr/>
        </p:nvSpPr>
        <p:spPr>
          <a:xfrm>
            <a:off x="304798" y="119659"/>
            <a:ext cx="8534400" cy="870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None/>
            </a:pPr>
            <a:r>
              <a:rPr lang="en-US" sz="3600" b="1" cap="all" dirty="0">
                <a:solidFill>
                  <a:srgbClr val="03633E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OPEN ENROLLMENT TIPS VIDEO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98380B2-359F-4815-9E70-92234A51CBBE}"/>
              </a:ext>
            </a:extLst>
          </p:cNvPr>
          <p:cNvCxnSpPr>
            <a:cxnSpLocks/>
          </p:cNvCxnSpPr>
          <p:nvPr/>
        </p:nvCxnSpPr>
        <p:spPr>
          <a:xfrm>
            <a:off x="495300" y="914400"/>
            <a:ext cx="8153400" cy="0"/>
          </a:xfrm>
          <a:prstGeom prst="line">
            <a:avLst/>
          </a:prstGeom>
          <a:ln w="28575">
            <a:solidFill>
              <a:srgbClr val="0363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D89BB51-1D09-4B1B-BC7A-EE165C3D1A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924" y="1295400"/>
            <a:ext cx="6338147" cy="422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57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667D85-6AA8-4A86-894D-2A99B5968FCD}"/>
              </a:ext>
            </a:extLst>
          </p:cNvPr>
          <p:cNvSpPr>
            <a:spLocks/>
          </p:cNvSpPr>
          <p:nvPr/>
        </p:nvSpPr>
        <p:spPr>
          <a:xfrm>
            <a:off x="0" y="0"/>
            <a:ext cx="9144000" cy="586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:\Approved Logos\Employco\white.cmyk\Employco.white.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143" y="6400800"/>
            <a:ext cx="1448261" cy="35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FCE4A4E-3FB7-493C-B4C0-0CC0533F4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43000"/>
            <a:ext cx="8702606" cy="3047999"/>
          </a:xfrm>
        </p:spPr>
        <p:txBody>
          <a:bodyPr>
            <a:normAutofit/>
          </a:bodyPr>
          <a:lstStyle/>
          <a:p>
            <a:pPr>
              <a:spcBef>
                <a:spcPts val="1300"/>
              </a:spcBef>
              <a:spcAft>
                <a:spcPts val="400"/>
              </a:spcAft>
            </a:pPr>
            <a:r>
              <a:rPr lang="en-US" sz="2000" i="1" dirty="0">
                <a:latin typeface="Segoe UI" panose="020B0502040204020203" pitchFamily="34" charset="0"/>
                <a:cs typeface="Segoe UI" panose="020B0502040204020203" pitchFamily="34" charset="0"/>
              </a:rPr>
              <a:t>Healthcare cost trend has slowed down, but it’s outpacing general inflation</a:t>
            </a:r>
          </a:p>
          <a:p>
            <a:pPr>
              <a:spcBef>
                <a:spcPts val="1300"/>
              </a:spcBef>
              <a:spcAft>
                <a:spcPts val="400"/>
              </a:spcAft>
            </a:pPr>
            <a:r>
              <a:rPr lang="en-US" sz="2000" i="1" dirty="0">
                <a:latin typeface="Segoe UI" panose="020B0502040204020203" pitchFamily="34" charset="0"/>
                <a:cs typeface="Segoe UI" panose="020B0502040204020203" pitchFamily="34" charset="0"/>
              </a:rPr>
              <a:t>Cost increases are affected by a variety of factors</a:t>
            </a:r>
          </a:p>
          <a:p>
            <a:pPr>
              <a:spcBef>
                <a:spcPts val="1300"/>
              </a:spcBef>
              <a:spcAft>
                <a:spcPts val="400"/>
              </a:spcAft>
            </a:pPr>
            <a:r>
              <a:rPr lang="en-US" sz="2000" i="1" dirty="0">
                <a:latin typeface="Segoe UI" panose="020B0502040204020203" pitchFamily="34" charset="0"/>
                <a:cs typeface="Segoe UI" panose="020B0502040204020203" pitchFamily="34" charset="0"/>
              </a:rPr>
              <a:t>Employers have several options to control costs</a:t>
            </a:r>
          </a:p>
          <a:p>
            <a:pPr>
              <a:spcBef>
                <a:spcPts val="1300"/>
              </a:spcBef>
              <a:spcAft>
                <a:spcPts val="400"/>
              </a:spcAft>
            </a:pPr>
            <a:r>
              <a:rPr lang="en-US" sz="2000" i="1" dirty="0">
                <a:latin typeface="Segoe UI" panose="020B0502040204020203" pitchFamily="34" charset="0"/>
                <a:cs typeface="Segoe UI" panose="020B0502040204020203" pitchFamily="34" charset="0"/>
              </a:rPr>
              <a:t>Annual open enrollment is a great time review strategy and re-educate your employees and their dependents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229913-AAE3-4997-B750-5C51DF33DE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67" b="35017"/>
          <a:stretch/>
        </p:blipFill>
        <p:spPr>
          <a:xfrm>
            <a:off x="0" y="3577674"/>
            <a:ext cx="9143999" cy="2289726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5B9831DD-600E-49D1-A544-5B705E4884CC}"/>
              </a:ext>
            </a:extLst>
          </p:cNvPr>
          <p:cNvSpPr txBox="1">
            <a:spLocks/>
          </p:cNvSpPr>
          <p:nvPr/>
        </p:nvSpPr>
        <p:spPr>
          <a:xfrm>
            <a:off x="304798" y="119659"/>
            <a:ext cx="8534400" cy="870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None/>
            </a:pPr>
            <a:r>
              <a:rPr lang="en-US" sz="3600" b="1" cap="all" dirty="0">
                <a:solidFill>
                  <a:srgbClr val="03633E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KEY POINTS TO REMEMBER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1E85E48-A3E6-4CF7-88D8-2E038306BDD2}"/>
              </a:ext>
            </a:extLst>
          </p:cNvPr>
          <p:cNvCxnSpPr>
            <a:cxnSpLocks/>
          </p:cNvCxnSpPr>
          <p:nvPr/>
        </p:nvCxnSpPr>
        <p:spPr>
          <a:xfrm>
            <a:off x="495300" y="914400"/>
            <a:ext cx="8153400" cy="0"/>
          </a:xfrm>
          <a:prstGeom prst="line">
            <a:avLst/>
          </a:prstGeom>
          <a:ln w="28575">
            <a:solidFill>
              <a:srgbClr val="0363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837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62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70F725-AE01-4B76-8A54-4B361DDB01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" t="6311" r="3114" b="63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3267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Employco Standar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03633E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Employco Standard">
      <a:majorFont>
        <a:latin typeface="Avenir Next Condensed Demi Bold"/>
        <a:ea typeface=""/>
        <a:cs typeface=""/>
      </a:majorFont>
      <a:minorFont>
        <a:latin typeface="Avenir Next Condensed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Employco">
      <a:dk1>
        <a:sysClr val="windowText" lastClr="000000"/>
      </a:dk1>
      <a:lt1>
        <a:sysClr val="window" lastClr="FFFFFF"/>
      </a:lt1>
      <a:dk2>
        <a:srgbClr val="464646"/>
      </a:dk2>
      <a:lt2>
        <a:srgbClr val="ECFEF8"/>
      </a:lt2>
      <a:accent1>
        <a:srgbClr val="046240"/>
      </a:accent1>
      <a:accent2>
        <a:srgbClr val="62F8C2"/>
      </a:accent2>
      <a:accent3>
        <a:srgbClr val="024930"/>
      </a:accent3>
      <a:accent4>
        <a:srgbClr val="B0FBE0"/>
      </a:accent4>
      <a:accent5>
        <a:srgbClr val="06744F"/>
      </a:accent5>
      <a:accent6>
        <a:srgbClr val="0CE89F"/>
      </a:accent6>
      <a:hlink>
        <a:srgbClr val="046240"/>
      </a:hlink>
      <a:folHlink>
        <a:srgbClr val="77F7CD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4697</TotalTime>
  <Words>328</Words>
  <Application>Microsoft Office PowerPoint</Application>
  <PresentationFormat>On-screen Show (4:3)</PresentationFormat>
  <Paragraphs>49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Avenir Next Condensed Demi Bold</vt:lpstr>
      <vt:lpstr>Wingdings 2</vt:lpstr>
      <vt:lpstr>Avenir Next Condensed</vt:lpstr>
      <vt:lpstr>Arial</vt:lpstr>
      <vt:lpstr>Tahoma</vt:lpstr>
      <vt:lpstr>Segoe UI</vt:lpstr>
      <vt:lpstr>Verdana</vt:lpstr>
      <vt:lpstr>Wingdings 3</vt:lpstr>
      <vt:lpstr>Calibri</vt:lpstr>
      <vt:lpstr>Lucida Sans Unicode</vt:lpstr>
      <vt:lpstr>Office Theme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Kenar</dc:creator>
  <cp:lastModifiedBy>Edgar Navarro</cp:lastModifiedBy>
  <cp:revision>187</cp:revision>
  <cp:lastPrinted>2018-03-22T14:22:22Z</cp:lastPrinted>
  <dcterms:created xsi:type="dcterms:W3CDTF">2017-06-02T18:15:04Z</dcterms:created>
  <dcterms:modified xsi:type="dcterms:W3CDTF">2018-09-07T19:14:05Z</dcterms:modified>
</cp:coreProperties>
</file>